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3"/>
  </p:notesMasterIdLst>
  <p:sldIdLst>
    <p:sldId id="256" r:id="rId2"/>
    <p:sldId id="262" r:id="rId3"/>
    <p:sldId id="289" r:id="rId4"/>
    <p:sldId id="294" r:id="rId5"/>
    <p:sldId id="295" r:id="rId6"/>
    <p:sldId id="297" r:id="rId7"/>
    <p:sldId id="296" r:id="rId8"/>
    <p:sldId id="261" r:id="rId9"/>
    <p:sldId id="282" r:id="rId10"/>
    <p:sldId id="273" r:id="rId11"/>
    <p:sldId id="285" r:id="rId12"/>
    <p:sldId id="274" r:id="rId13"/>
    <p:sldId id="275" r:id="rId14"/>
    <p:sldId id="277" r:id="rId15"/>
    <p:sldId id="278" r:id="rId16"/>
    <p:sldId id="280" r:id="rId17"/>
    <p:sldId id="288" r:id="rId18"/>
    <p:sldId id="287" r:id="rId19"/>
    <p:sldId id="286" r:id="rId20"/>
    <p:sldId id="267" r:id="rId21"/>
    <p:sldId id="268" r:id="rId2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660"/>
  </p:normalViewPr>
  <p:slideViewPr>
    <p:cSldViewPr>
      <p:cViewPr varScale="1">
        <p:scale>
          <a:sx n="109" d="100"/>
          <a:sy n="109" d="100"/>
        </p:scale>
        <p:origin x="169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E05F62-3971-4CBF-8FB1-FFD6E30539F3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1EDB62-CE49-41B3-8093-82389B5ED3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0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691680" y="2204864"/>
            <a:ext cx="60486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 descr="C:\Users\user\Desktop\Центр Психологической поддержки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1500758" cy="150075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67744" y="462360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«Ақмола облысы білім басқармасының психологиялық қолдау орталығы» КММ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87625" y="2481863"/>
            <a:ext cx="643563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Ақмола облысының білім беру </a:t>
            </a:r>
            <a:r>
              <a:rPr lang="kk-KZ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ұйымдарындағы  психологиялық-педагогикалық </a:t>
            </a:r>
            <a:r>
              <a:rPr lang="kk-KZ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қолдау </a:t>
            </a:r>
            <a:r>
              <a:rPr lang="kk-KZ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қызметін </a:t>
            </a:r>
            <a:r>
              <a:rPr lang="kk-KZ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нормативтік-құқықтық қамтамасыз </a:t>
            </a:r>
            <a:r>
              <a:rPr lang="kk-KZ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ету</a:t>
            </a:r>
            <a:endParaRPr lang="ru-RU" sz="32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32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1992" y="404664"/>
            <a:ext cx="8829211" cy="235756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Бұйрықтар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ЖМП (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республикалық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нұсқаулық-әдістемелік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хаттар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Ақмола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облысы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басқармасының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орталығының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бұйрықтары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хаттары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ППҚҚ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бұйрық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жылының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басында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мектеп/колледж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директорының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мөрімен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куәландырылған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көшірме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директор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бекіткен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титулдық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парақтың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көшірмесімен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мектептің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колледждің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педагог-</a:t>
            </a:r>
            <a:r>
              <a:rPr lang="ru-RU" sz="1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психологының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істер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номенклатурасы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Кіріс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хаттар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бұйрықтар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7285" y="3789040"/>
            <a:ext cx="8829211" cy="212365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5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50" dirty="0">
                <a:latin typeface="Times New Roman" pitchFamily="18" charset="0"/>
                <a:cs typeface="Times New Roman" pitchFamily="18" charset="0"/>
              </a:rPr>
              <a:t>Приказы и ИМП (республиканские инструктивно-методические письма).</a:t>
            </a:r>
          </a:p>
          <a:p>
            <a:pPr algn="just"/>
            <a:r>
              <a:rPr lang="ru-RU" sz="1650" dirty="0" smtClean="0">
                <a:latin typeface="Times New Roman" pitchFamily="18" charset="0"/>
                <a:cs typeface="Times New Roman" pitchFamily="18" charset="0"/>
              </a:rPr>
              <a:t>- Приказы </a:t>
            </a:r>
            <a:r>
              <a:rPr lang="ru-RU" sz="1650" dirty="0">
                <a:latin typeface="Times New Roman" pitchFamily="18" charset="0"/>
                <a:cs typeface="Times New Roman" pitchFamily="18" charset="0"/>
              </a:rPr>
              <a:t>и письма Управления образования и </a:t>
            </a:r>
            <a:r>
              <a:rPr lang="ru-RU" sz="1650" dirty="0" smtClean="0">
                <a:latin typeface="Times New Roman" pitchFamily="18" charset="0"/>
                <a:cs typeface="Times New Roman" pitchFamily="18" charset="0"/>
              </a:rPr>
              <a:t>Центра психологической поддержки </a:t>
            </a:r>
            <a:r>
              <a:rPr lang="ru-RU" sz="1650" dirty="0">
                <a:latin typeface="Times New Roman" pitchFamily="18" charset="0"/>
                <a:cs typeface="Times New Roman" pitchFamily="18" charset="0"/>
              </a:rPr>
              <a:t>Акмолинской области.</a:t>
            </a:r>
          </a:p>
          <a:p>
            <a:pPr algn="just"/>
            <a:r>
              <a:rPr lang="ru-RU" sz="1650" dirty="0">
                <a:latin typeface="Times New Roman" pitchFamily="18" charset="0"/>
                <a:cs typeface="Times New Roman" pitchFamily="18" charset="0"/>
              </a:rPr>
              <a:t>- Приказ о </a:t>
            </a:r>
            <a:r>
              <a:rPr lang="ru-RU" sz="1650" dirty="0" smtClean="0">
                <a:latin typeface="Times New Roman" pitchFamily="18" charset="0"/>
                <a:cs typeface="Times New Roman" pitchFamily="18" charset="0"/>
              </a:rPr>
              <a:t>создании СППС </a:t>
            </a:r>
            <a:r>
              <a:rPr lang="ru-RU" sz="1650" dirty="0">
                <a:latin typeface="Times New Roman" pitchFamily="18" charset="0"/>
                <a:cs typeface="Times New Roman" pitchFamily="18" charset="0"/>
              </a:rPr>
              <a:t>(копия с печатью заверенная директором школы/ колледжа на начало каждого учебного года).</a:t>
            </a:r>
          </a:p>
          <a:p>
            <a:pPr algn="just"/>
            <a:r>
              <a:rPr lang="ru-RU" sz="1650" dirty="0">
                <a:latin typeface="Times New Roman" pitchFamily="18" charset="0"/>
                <a:cs typeface="Times New Roman" pitchFamily="18" charset="0"/>
              </a:rPr>
              <a:t>- Номенклатура дел </a:t>
            </a:r>
            <a:r>
              <a:rPr lang="ru-RU" sz="1650" dirty="0" smtClean="0">
                <a:latin typeface="Times New Roman" pitchFamily="18" charset="0"/>
                <a:cs typeface="Times New Roman" pitchFamily="18" charset="0"/>
              </a:rPr>
              <a:t>педагога-психолога школы</a:t>
            </a:r>
            <a:r>
              <a:rPr lang="ru-RU" sz="1650" dirty="0">
                <a:latin typeface="Times New Roman" pitchFamily="18" charset="0"/>
                <a:cs typeface="Times New Roman" pitchFamily="18" charset="0"/>
              </a:rPr>
              <a:t>/ колледжа с копией титульного листа утвержденного директором.</a:t>
            </a:r>
          </a:p>
          <a:p>
            <a:pPr algn="just"/>
            <a:r>
              <a:rPr lang="ru-RU" sz="1650" dirty="0">
                <a:latin typeface="Times New Roman" pitchFamily="18" charset="0"/>
                <a:cs typeface="Times New Roman" pitchFamily="18" charset="0"/>
              </a:rPr>
              <a:t>- Входящие письма, приказы</a:t>
            </a:r>
            <a:r>
              <a:rPr lang="ru-RU" sz="165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5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13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698979" cy="620169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07950" indent="-107950" algn="just">
              <a:spcAft>
                <a:spcPts val="0"/>
              </a:spcAft>
              <a:buFontTx/>
              <a:buChar char="-"/>
            </a:pPr>
            <a:r>
              <a:rPr lang="ru-RU" sz="1600" dirty="0" smtClean="0"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«Педагог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лауазымдарының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үлгілік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біліктілік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сипаттамаларын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бекіту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туралы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Қазақстан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Республикасы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ғылым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министрінің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2009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жылғы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13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шілдедегі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№338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бұйрығы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07950" indent="-107950" algn="just"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Министра образования и науки Республики Казахстан от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13 июля 2009 года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№338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«Об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утверждении Типовых квалификационных характеристик должностей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педагогов»</a:t>
            </a:r>
          </a:p>
          <a:p>
            <a:pPr algn="just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Параграф </a:t>
            </a:r>
            <a:r>
              <a:rPr lang="ru-RU" sz="1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Заместитель руководителя (директора) (начального, основного среднего, общего среднего) организации образования по воспитательной работе</a:t>
            </a:r>
            <a:endParaRPr lang="ru-RU" sz="14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58. Должностные обязанности: </a:t>
            </a:r>
          </a:p>
          <a:p>
            <a:pPr algn="just"/>
            <a:r>
              <a:rPr lang="en-US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обеспечивает организацию воспитательного процесса;</a:t>
            </a:r>
          </a:p>
          <a:p>
            <a:pPr algn="just"/>
            <a:r>
              <a:rPr lang="en-US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организует текущее и перспективное планирование воспитательной работы;</a:t>
            </a:r>
          </a:p>
          <a:p>
            <a:pPr algn="just"/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 планирование и контроль деятельности старших вожатых, воспитателей групп продленного дня, классных руководителей, педагогов-психологов, социальных педагогов и педагогов дополнительного образования; </a:t>
            </a:r>
          </a:p>
          <a:p>
            <a:pPr algn="just"/>
            <a:r>
              <a:rPr lang="en-US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обеспечивает разработку документации по воспитательной работе, по подготовке и проведению культурно-воспитательных мероприятий;</a:t>
            </a:r>
          </a:p>
          <a:p>
            <a:pPr algn="just"/>
            <a:r>
              <a:rPr lang="en-US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 систематический контроль за качеством содержания и проведения воспитательного процесса;</a:t>
            </a:r>
          </a:p>
          <a:p>
            <a:pPr algn="just"/>
            <a:r>
              <a:rPr lang="en-US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</a:t>
            </a:r>
            <a:r>
              <a:rPr lang="ru-RU" sz="14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координирует </a:t>
            </a: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администрации, социально – психологических служб и подразделений организаций образования, обеспечивающих воспитательный процесс, с представителями общественности и правоохранительных органов, представителями родительской общественности, попечительского совета;</a:t>
            </a:r>
          </a:p>
          <a:p>
            <a:pPr algn="just"/>
            <a:r>
              <a:rPr lang="en-US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обеспечивает толерантную культуру поведения всех участников образовательного процесса;</a:t>
            </a:r>
          </a:p>
          <a:p>
            <a:pPr algn="just"/>
            <a:r>
              <a:rPr lang="en-US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координирует деятельность психологической службы и процесс психолого-педагогического сопровождения обучающихся и воспитанников, в том числе с особыми образовательными потребностями;</a:t>
            </a:r>
          </a:p>
          <a:p>
            <a:pPr algn="just"/>
            <a:r>
              <a:rPr lang="en-US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обеспечивает новые формы школьно-родительских отношений, полное взаимодействие школы и семьи;</a:t>
            </a:r>
          </a:p>
          <a:p>
            <a:pPr algn="just"/>
            <a:r>
              <a:rPr lang="en-US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ru-RU" sz="14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ru-RU" sz="14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 </a:t>
            </a:r>
            <a:r>
              <a:rPr lang="ru-RU" sz="1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профориентационную</a:t>
            </a: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работу; </a:t>
            </a:r>
          </a:p>
          <a:p>
            <a:pPr algn="just"/>
            <a:r>
              <a:rPr lang="en-US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обеспечивает качественную и своевременную сдачу отчетной документации;</a:t>
            </a:r>
          </a:p>
          <a:p>
            <a:pPr algn="just"/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4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организовывает </a:t>
            </a: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проводит педагогические консилиумы для родителей; </a:t>
            </a:r>
          </a:p>
        </p:txBody>
      </p:sp>
    </p:spTree>
    <p:extLst>
      <p:ext uri="{BB962C8B-B14F-4D97-AF65-F5344CB8AC3E}">
        <p14:creationId xmlns:p14="http://schemas.microsoft.com/office/powerpoint/2010/main" val="215530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392310" cy="304698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600" spc="1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1600" spc="1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Қазақстан</a:t>
            </a:r>
            <a:r>
              <a:rPr lang="ru-RU" sz="1600" spc="1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Республикасы</a:t>
            </a:r>
            <a:r>
              <a:rPr lang="ru-RU" sz="16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sz="16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министрінің</a:t>
            </a:r>
            <a:r>
              <a:rPr lang="ru-RU" sz="16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spc="1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30.04.2025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№98 </a:t>
            </a:r>
            <a:r>
              <a:rPr lang="ru-RU" sz="1600" b="1" spc="1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бұйрығы</a:t>
            </a:r>
            <a:r>
              <a:rPr lang="ru-RU" sz="1600" spc="1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Мектепке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дейінгі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тәрбие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оқыту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орта,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арнаулы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қосымша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ұйымдарды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ұстау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педагогик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алық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қызметкерлерге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қажетті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құжаттар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тізбесін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бекіту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Қазақстан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Республикасы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ғылым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министрінің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2020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жылғы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сәуірдегі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№130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бұйрығына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өзгерістер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енгізу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техникалық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кәсіптік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орта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білімнен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кейінгі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олардың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нысандары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Приказ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Министра просвещения Республики Казахстан от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30.04.2025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№98 «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внесении изменений в приказ Министра образования и науки Республики Казахстан от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6 апреля 2020 года № 130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«Об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утверждении Перечня документов, обязательных для ведения педагогами организаций дошкольного воспитания и обучения, среднего, специального, дополнительного, технического и профессионального,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послесреднего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образования и их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формы»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1231" y="3581565"/>
            <a:ext cx="8424936" cy="258532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Қазақстан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Республикасы Оқу-ағарту министрінің 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2023 жылдың 28 желтоқсан 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№398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бұйрығы «Білім беру ұйымдарында мектепішілік есепке алуды жүргізу жөніндегі әдістемелік ұсынымдарды бекіту туралы» ҚР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Оқу-ағарту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министрінің 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2023 жылғы 3 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наурыздағы №61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бұйрығына өзгеріс енгізу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туралы</a:t>
            </a:r>
          </a:p>
          <a:p>
            <a:pPr marL="285750" indent="-285750" algn="just">
              <a:buFontTx/>
              <a:buChar char="-"/>
            </a:pPr>
            <a:endParaRPr lang="kk-KZ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Приказ Министра просвещения Республики Казахстан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№398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от 28 декабря 2023 года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 внесении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изменений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приказ Министра просвещения РК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от 3 марта 2023 года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№61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«Об утверждении Методических рекомендаций по ведению внутришкольного учета в организациях образования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30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352928" cy="156966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Республикасы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Оқу-ағарту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министрінің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жылғы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21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желтоқсандағы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№ 506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бұйрығы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Баланы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жәбірлеудің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буллингтің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профилактикасы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қағидаларын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бекіту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Приказ Министра просвещения Республики Казахстан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от 21 декабря 2022 года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№506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«Об утверждении Правил профилактики травли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буллинга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ребенка»</a:t>
            </a:r>
          </a:p>
          <a:p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2348880"/>
            <a:ext cx="8352928" cy="150810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600" spc="10" dirty="0" err="1" smtClean="0"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Қазақстан</a:t>
            </a:r>
            <a:r>
              <a:rPr lang="ru-RU" sz="1600" spc="1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Республикасы</a:t>
            </a:r>
            <a:r>
              <a:rPr lang="ru-RU" sz="16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sz="16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ғылым</a:t>
            </a:r>
            <a:r>
              <a:rPr lang="ru-RU" sz="16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pc="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министрінің</a:t>
            </a:r>
            <a:r>
              <a:rPr lang="ru-RU" sz="16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2022 </a:t>
            </a:r>
            <a:r>
              <a:rPr lang="ru-RU" sz="1600" b="1" spc="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жылғы</a:t>
            </a:r>
            <a:r>
              <a:rPr lang="ru-RU" sz="1600" b="1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12 </a:t>
            </a:r>
            <a:r>
              <a:rPr lang="ru-RU" sz="1600" b="1" spc="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қаңтардағы</a:t>
            </a:r>
            <a:r>
              <a:rPr lang="ru-RU" sz="1600" b="1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spc="1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№4 </a:t>
            </a:r>
            <a:r>
              <a:rPr lang="ru-RU" sz="1600" spc="1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бұйрығы</a:t>
            </a:r>
            <a:r>
              <a:rPr lang="ru-RU" sz="1600" spc="1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ru-RU" sz="1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Арнайы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беру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қажеттіліктерін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бағалау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қағидаларын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бекіту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туралы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ru-RU" sz="1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Министра образования и науки Республики Казахстан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от 12 января 2022 года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№4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«Об утверждении Правил оценки особых образовательных потребностей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4077072"/>
            <a:ext cx="8352928" cy="181588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Балаларға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қатысты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зорлық-зомбылық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фактілеріне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жедел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қою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АЛГОРИТМІ.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Алгоритм Қазақстан Республикасы Президенті Әкімшілігі Басшысының Орынбасары А. Балаевамен бекітілді (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2023 жылғы 6 маусымдағы №23-32-59.252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285750" indent="-285750">
              <a:buFontTx/>
              <a:buChar char="-"/>
            </a:pPr>
            <a:endParaRPr lang="kk-KZ" sz="16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Алгоритм оперативного реагирования на факты насилия над детьми утвержденным постановлением заместителя Руководителя Администрации Президента Республики Казахстан А.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Балаевой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№23-32-59.252 от 6 июня 2023 года. </a:t>
            </a:r>
          </a:p>
        </p:txBody>
      </p:sp>
    </p:spTree>
    <p:extLst>
      <p:ext uri="{BB962C8B-B14F-4D97-AF65-F5344CB8AC3E}">
        <p14:creationId xmlns:p14="http://schemas.microsoft.com/office/powerpoint/2010/main" val="162469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260648"/>
            <a:ext cx="8276148" cy="206210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БІРЛЕСКЕН БҰЙРЫҚ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зорлық-зомбылыққа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жәбірлеуге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буллингке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кибербуллингке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ұшыраған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оған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куә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болған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кәмелетке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толмағандарды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ерте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анықтау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оларға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көмек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көрсету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әдістемесін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бекіту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желтоқсан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2023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СОВМЕСТНЫЙ ПРИКАЗ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утверждении Методики по раннему выявлению и оказанию помощи несовершеннолетним, подвергшимся или свидетелями насилия, травли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буллинга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кибербуллинга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утвержденным постановлением Правительства Республики Казахстан, 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декабрь 2023 год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382" y="2564904"/>
            <a:ext cx="8280920" cy="403187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«Суицидтік мінез-құлық белгілері бар кәмелетке толмағандарды анықтаудың және олармен әрі қарай жұмыс істеудің бірыңғай алгоритмін, сондай-ақ суицидке әрекет жасаған балаға көмек көрсету бойынша мемлекеттік органдардың іс-қимыл алгоритмін бекіту туралы» Қазақстан Республикасы Денсаулық сақтау министрінің 2024 жылғы 2 шілдедегі №416 және Қазақстан Республикасы Оқу-ағарту министрінің міндетін атқарушының 2024 жылғы 4 шілдедегі №170 бірлескен бұйрығына өзгерістер мен толықтырулар енгізу туралы» Қазақстан Республикасы Денсаулық сақтау министрінің 2025 жылғы 6 ақпандағы №49 және Қазақстан Республикасы Оқу-ағарту министрінің 2025 жылғы 20 ақпандағы №29 </a:t>
            </a:r>
            <a:r>
              <a: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БІРЛЕСКЕН БҰЙРЫҒЫ</a:t>
            </a: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Министра здравоохранения РК №49 от 6 февраля 2025 г. и  Министра просвещения РК №29  от 20 февраля 2025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 «О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внесении изменений и дополнений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СОВМЕСТНЫЙ </a:t>
            </a:r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Министра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здравоохранения РК № 419 от 2 июля 2024 г. и  Министра просвещения РК № 170  от 4 июля 2024 г. «Об утверждении единого алгоритма выявления несовершеннолетних с признаками суицидального поведения и дальнейшей работы с ними, а также алгоритма действия государственных органов по оказанию помощи ребенку, совершившему попытку суицида»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80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9297" y="188640"/>
            <a:ext cx="8280755" cy="215443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Суицидке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әрекет жасаған оқушылардың ата-аналарына психологиялық-педагогикалық көмек көрсету бойынша 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ӘДІСТЕМЕЛІК ҰСЫНЫМДАР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«Адамның үйлесімді дамуы ұлттық институты» КЕАҚ Ғылыми-әдістемелік кеңесінің шешімен ұсынылған (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2023 жыл 20 желтоқсан № 8 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хаттама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05.06.2024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ПҚО қосымша нұсқаулар берілді.</a:t>
            </a:r>
          </a:p>
          <a:p>
            <a:pPr marL="285750" indent="-285750">
              <a:buFontTx/>
              <a:buChar char="-"/>
            </a:pPr>
            <a:endParaRPr lang="ru-RU" sz="6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МЕТОДИЧЕСКИЕ РЕКОМЕНДАЦИИ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оказанию психолого-педагогической помощи родителям обучающихся, совершивших попытку суицида.- Рекомендованы решением Научно-методического совета НАО «НИГРЧ» 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(протокол №8 от 20 декабря 2023 г. 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к ним инструкция от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 ЦПП от 05.06.2024г.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9297" y="2564904"/>
            <a:ext cx="8247879" cy="244682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Зорлық-зомбылыққа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ұшыраған немесе куә болған кәмелетке толмағандарды ерте анықтау және оларға көмек көрсету бойынша 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ӘДІСТЕМЕЛІК ҰСЫНЫМДАР                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«ӨРКЕН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» балалардың әл-ауқатын арттыру ұлттық ғылыми-практикалық институты» КеАҚ ғылыми-әдістемелік кеңесінің хаттамалық шешімімен ұсынылған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2024 жылғы «7» маусымдағы № 3 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хаттамасы).</a:t>
            </a:r>
          </a:p>
          <a:p>
            <a:pPr marL="285750" indent="-285750">
              <a:buFontTx/>
              <a:buChar char="-"/>
            </a:pPr>
            <a:endParaRPr lang="kk-KZ" sz="6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Методические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рекомендации по раннему выявлению и оказанию помощи несовершеннолетним, подвергшимся или ставшим свидетелями насилия - Рекомендованы решением Научно-методического совета НАО «Национальный научно-практический институт благополучия детей «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Өркен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(Протокол №3 от 7 июня 2024 г.)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5734" y="5209384"/>
            <a:ext cx="8247879" cy="107721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«Диагностикалық әдістемелер жинағы: мектеп психологіне көмек»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ҚР Оқу-ағарту министрігі Балалардың құқықтарын қорғау комитеті «Өркен» БӘАҰҒПИ КеАҚ</a:t>
            </a:r>
          </a:p>
          <a:p>
            <a:pPr marL="285750" indent="-285750">
              <a:buFontTx/>
              <a:buChar char="-"/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«Сборник диагностических методик: помощь школьному психологу»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Министерство Просвещения РК Комитет по охране прав детей НАО ННПИБД «Өркен»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52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332656"/>
            <a:ext cx="8208912" cy="518163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163283" tIns="81642" rIns="163283" bIns="81642" rtlCol="0">
            <a:spAutoFit/>
          </a:bodyPr>
          <a:lstStyle/>
          <a:p>
            <a:pPr algn="just" defTabSz="1632832"/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Реализация проектов:</a:t>
            </a:r>
          </a:p>
          <a:p>
            <a:pPr marL="342900" indent="-342900" algn="just" defTabSz="1632832">
              <a:buAutoNum type="arabicPeriod"/>
            </a:pP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«Школа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 роста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defTabSz="1632832">
              <a:buAutoNum type="arabicPeriod"/>
            </a:pP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«Неделя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психологии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342900" indent="-342900" algn="just" defTabSz="1632832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«Лидерство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методиста-основной фактор эффективной работы психологической службы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Абдилова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Д.М.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defTabSz="1632832">
              <a:buAutoNum type="arabicPeriod"/>
            </a:pP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«Психологический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клуб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342900" indent="-342900" algn="just" defTabSz="1632832">
              <a:buAutoNum type="arabicPeriod"/>
            </a:pP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«Шаги профессионального роста» (ДОО)</a:t>
            </a:r>
          </a:p>
          <a:p>
            <a:pPr marL="342900" indent="-342900" algn="just" defTabSz="1632832">
              <a:buAutoNum type="arabicPeriod"/>
            </a:pP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«Этика 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психология Семейной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жизни» </a:t>
            </a:r>
            <a:r>
              <a:rPr lang="ru-RU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Бабагулова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А.К.</a:t>
            </a:r>
          </a:p>
          <a:p>
            <a:pPr marL="342900" indent="-342900" algn="just" defTabSz="1632832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Козубаева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А.Е.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defTabSz="1632832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«Исследование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правового сознания (школьников, родителей). Правовая активность молодежи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Жумабаева Ы.С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 defTabSz="1632832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пособие. Руководство для работы педагогам-психологам организаций образования Акмолинской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области»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Шарипова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Г.Е.,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Ермуханова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И.И.,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Манатов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defTabSz="1632832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  «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аспекты формирования зависимости от социальных сетей и их влияние на психологическое здоровье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Жасбари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632832"/>
            <a:r>
              <a:rPr lang="kk-KZ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«Психологическое консультирование» Шарипова Г. Е.</a:t>
            </a:r>
          </a:p>
          <a:p>
            <a:pPr algn="just" defTabSz="1632832"/>
            <a:r>
              <a:rPr lang="kk-KZ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«Позитивная психология» Уаисова С. К.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5721936"/>
            <a:ext cx="5904656" cy="515376"/>
          </a:xfrm>
          <a:prstGeom prst="rect">
            <a:avLst/>
          </a:prstGeom>
          <a:noFill/>
          <a:ln w="381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5805263"/>
            <a:ext cx="56166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Молодежное волонтерское движение «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Сезім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90208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764704"/>
            <a:ext cx="7776864" cy="145754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163283" tIns="81642" rIns="163283" bIns="81642" rtlCol="0">
            <a:spAutoFit/>
          </a:bodyPr>
          <a:lstStyle/>
          <a:p>
            <a:pPr defTabSz="1632832"/>
            <a:r>
              <a:rPr lang="ru-RU" sz="2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Газета «</a:t>
            </a:r>
            <a:r>
              <a:rPr lang="en-US" sz="2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PARASAT</a:t>
            </a:r>
            <a:r>
              <a:rPr lang="kk-KZ" sz="2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defTabSz="1632832"/>
            <a:r>
              <a:rPr lang="ru-RU" sz="2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Периодичность - 1 раз в квартал</a:t>
            </a:r>
          </a:p>
          <a:p>
            <a:pPr defTabSz="1632832"/>
            <a:r>
              <a:rPr lang="ru-RU" sz="2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Педагоги-психологи в течение учебного года публиковали статьи, разработки </a:t>
            </a:r>
            <a:r>
              <a:rPr lang="ru-RU" sz="21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тренинговых</a:t>
            </a:r>
            <a:r>
              <a:rPr lang="ru-RU" sz="2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мероприятий и </a:t>
            </a:r>
            <a:r>
              <a:rPr lang="ru-RU" sz="21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т.д</a:t>
            </a:r>
            <a:r>
              <a:rPr lang="ru-RU" sz="2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kk-KZ" sz="2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3212976"/>
            <a:ext cx="7776864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вопросам профилактики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аутоагрессивного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поведения среди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сборника рассмотрены и утверждены на методическом совете КГУ «Центр психологической поддержки управления образования Акмолинской области». (Протокол №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2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июля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5627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764704"/>
            <a:ext cx="7920880" cy="48767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Перечень мероприятий для педагогов-психологов:</a:t>
            </a:r>
            <a:endParaRPr lang="ru-RU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Конкурс «Лучший психолог»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Министра образования и науки Республики Казахстан от 7 декабря 2011 года № 514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Перечня республиканских и международных олимпиад и конкурсов научных проектов (научных соревнований) по общеобразовательным предметам, конкурсов исполнителей, конкурсов профессионального мастерства и спортивных соревнований и критерии их отбора»;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Конкурс </a:t>
            </a: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«Лучший кабинет психолога</a:t>
            </a: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»;</a:t>
            </a: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Конкурс </a:t>
            </a: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«Творческий  психолог дошкольного </a:t>
            </a: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образования»;</a:t>
            </a: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Практическая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конференция педагогов-психологов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«Актуальные задачи психологической службы организаций образования по созданию безопасной образовательной среды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buAutoNum type="arabicPeriod"/>
            </a:pP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Хакатон»;</a:t>
            </a:r>
          </a:p>
          <a:p>
            <a:pPr marL="342900" indent="-342900">
              <a:buAutoNum type="arabicPeriod"/>
            </a:pP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«Психея»;</a:t>
            </a:r>
          </a:p>
          <a:p>
            <a:pPr marL="342900" indent="-342900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Конкурс подкастов </a:t>
            </a: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«Психология дауысы</a:t>
            </a: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»;</a:t>
            </a:r>
            <a:endParaRPr lang="kk-KZ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Конкурс </a:t>
            </a: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«Лучший социальный педагог</a:t>
            </a: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476672"/>
            <a:ext cx="7992888" cy="5184576"/>
          </a:xfrm>
          <a:prstGeom prst="rect">
            <a:avLst/>
          </a:prstGeom>
          <a:noFill/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1092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208912" cy="641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Единая база психологических методик </a:t>
            </a: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регионе используется перечень психодиагностических методик рекомендованных уполномоченным органом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Письмо КГУ «Центр психологической поддержки управления образования Акмолинской области»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№272 от 21 августа 2025 г.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Пояснение к психодиагностическому перечню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В деятельности педагога – психолога рекомендуется использовать апробированный диагностический материал, с указанием автора и возрастной категории детей.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Области диагностической работы: мотивация; адаптация; личностная сфера: самооценка, уровень притязаний, особенности характера; эмоционально-волевая сфера: уровень тревожности, уровень агрессивности; развитие познавательной сферы; профориентация; межличностные отношения. Предлагаемый диагностический минимум используется в  групповой и индивидуальной работе.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Необходимо учитывать предлагаемые возрастные периоды, диагностируемые параметры и сроки проведения психологической диагностики на различных этапах обучения, специфику организации образования и задачи, которые ставит перед собой педагог – психолог.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При обнаружении эмоционально-волевых, поведенческих рисков, трудностей в обучении и развитии у обучающихся и воспитанников, а также при выявлении рисков психологического состояния или поведения у обучающихся и воспитанников, исходя из актуальности поставленной перед ним задачи, педагог-психолог использует материал из следующих нормативно-правовых актов и методических рекомендаций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30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48408" y="476672"/>
            <a:ext cx="3763552" cy="181588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/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Оқу-ағарту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министрінің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29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сәуірдегі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беру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ұйымдарындағы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қызметінің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істеу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қағидаларын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бекіту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92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932040" y="476672"/>
            <a:ext cx="3744416" cy="181588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Министра просвещения Республики Казахстан от 29 апреля 2025 года № 92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Правил деятельности службы психолого-педагогического сопровождения в организациях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образования»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32040" y="2420888"/>
            <a:ext cx="3744416" cy="3539430"/>
          </a:xfrm>
          <a:prstGeom prst="rect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Методические рекомендации по организации деятельности педагога-психолога в службе психолого-педагогического сопровождения (СППС)</a:t>
            </a:r>
          </a:p>
          <a:p>
            <a:pPr fontAlgn="base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fontAlgn="base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Памятка для специалистов психологической службы организации образования по оказанию психолого-педагогической помощи родителям и другим членам семьи обучающихся, совершивших попытку суицида, завершенный суицид</a:t>
            </a: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39551" y="2420888"/>
            <a:ext cx="3674077" cy="3293209"/>
          </a:xfrm>
          <a:prstGeom prst="rect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Психологиялық-педагогикалық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қолдау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қызметіндегі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(ППҚҚ) педагог-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психологтың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қызметін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ұйымдастыру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әдістемелік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нұсқаулар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Өз-өзіне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қол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жұмсауға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әрекеттенген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суицидке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барған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оқушылардың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ата-аналары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отбасы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мүшелеріне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педагогикалық-психологиялық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көмек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көрсету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жөніндегі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ұйымының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психологиялық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мамандарына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жадынама</a:t>
            </a: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89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04664"/>
            <a:ext cx="885698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kk-KZ" sz="1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Приложение 3</a:t>
            </a:r>
            <a:endParaRPr lang="ru-RU" sz="1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330575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330575">
              <a:spcAft>
                <a:spcPts val="0"/>
              </a:spcAft>
            </a:pPr>
            <a:r>
              <a:rPr lang="kk-KZ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Приложение </a:t>
            </a: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endParaRPr lang="ru-RU" sz="1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330575">
              <a:spcAft>
                <a:spcPts val="0"/>
              </a:spcAft>
            </a:pPr>
            <a:r>
              <a:rPr lang="kk-KZ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к </a:t>
            </a: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Правилам деятельности </a:t>
            </a:r>
            <a:r>
              <a:rPr lang="kk-KZ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службы</a:t>
            </a:r>
          </a:p>
          <a:p>
            <a:pPr indent="3330575">
              <a:spcAft>
                <a:spcPts val="0"/>
              </a:spcAft>
            </a:pPr>
            <a:r>
              <a:rPr lang="kk-KZ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психолого-педагогического </a:t>
            </a:r>
            <a:endParaRPr lang="ru-RU" sz="1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330575">
              <a:spcAft>
                <a:spcPts val="0"/>
              </a:spcAft>
            </a:pPr>
            <a:r>
              <a:rPr lang="kk-KZ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сопровождения </a:t>
            </a: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организациях образования </a:t>
            </a:r>
            <a:endParaRPr lang="ru-RU" sz="1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330575">
              <a:spcAft>
                <a:spcPts val="0"/>
              </a:spcAft>
            </a:pPr>
            <a:r>
              <a:rPr lang="kk-KZ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(</a:t>
            </a: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Министра просвещения РК </a:t>
            </a:r>
            <a:endParaRPr lang="ru-RU" sz="1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330575">
              <a:spcAft>
                <a:spcPts val="0"/>
              </a:spcAft>
            </a:pPr>
            <a:r>
              <a:rPr lang="kk-KZ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от </a:t>
            </a: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29 апреля 2025 года .92)</a:t>
            </a:r>
            <a:endParaRPr lang="ru-RU" sz="1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kk-KZ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kk-KZ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Согласие родителя или иного законного представителя </a:t>
            </a:r>
            <a:endParaRPr lang="ru-RU" sz="1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kk-KZ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проведение психолого-педагогического сопровождения</a:t>
            </a:r>
            <a:endParaRPr lang="ru-RU" sz="1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______________________________________________________________________ </a:t>
            </a: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Фамилия, имя, отчество (при наличии) родителя или иного законного представителя </a:t>
            </a:r>
          </a:p>
          <a:p>
            <a:pPr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согласен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(-на) на психолого-педагогическое сопровождение моего ребенка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_______________________________________________________________________</a:t>
            </a: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</a:t>
            </a: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фамилия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имя, отчество (при наличии) ребенка, класс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«______»______________20____года		Подпись_____________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5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933" y="204664"/>
            <a:ext cx="8640961" cy="24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679" y="2751439"/>
            <a:ext cx="8838390" cy="3443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005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05835" y="3356992"/>
            <a:ext cx="8867443" cy="34009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ДЕЯТЕЛЬНОСТИ СЛУЖБЫ ПСИХОЛОГО-ПЕДАГОГИЧЕСКОГО СОПРОВОЖДЕНИЯ</a:t>
            </a:r>
            <a:b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ОРГАНИЗАЦИЯХ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</a:p>
          <a:p>
            <a:endParaRPr lang="ru-RU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СППС организуется на уровнях начального, основного, общего среднего  и технического и профессионального,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послерседнего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образования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СППС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коллегиальным органом организации образования, ответственным за обеспечение психологического благополучия обучающихся, в том числе лиц (детей) с особыми образовательными потребностями, формирование их учебной мотивации, успеваемости, творческой самореализации, профессиональную ориентацию, оказание психолого-педагогического сопровождения участникам образовательного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СППС, утверждаемой руководителем организации образования, входят заместители руководителей, педагоги-психологи, социальные педагоги, специальные педагоги, педагоги-ассистенты,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педагоги-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профориентаторы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Координируют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СППС заместители руководителей организации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образования.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состав специалистов, годовой план работы определяется типом, видом и задачами организации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7505" y="44624"/>
            <a:ext cx="8867444" cy="318548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ҰЙЫМДАРЫНДАҒЫ ПСИХОЛОГИЯЛЫҚ-ПЕДАГОГИКАЛЫҚ ҚОЛДАУ ҚЫЗМЕТІНІҢ ЖҰМЫС ҚАҒИДАЛАРЫ</a:t>
            </a:r>
          </a:p>
          <a:p>
            <a:endParaRPr lang="ru-RU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ППҚҚ жұмысы бастауыш, негізгі, жалпы орта, техникалық және кәсіптік, орта білімнен кейінгі білім беру деңгейлерінде ұйымдастырылады.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ППҚҚ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салауаттылығын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етуге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ұмтылысын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үлгерімін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шығармашылық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асыруын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кәсіби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бағдарын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қалыптастыруға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процесінің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қатысушыларын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сүйемелдеуге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жауапты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алқалы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k-KZ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бекітетін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ППҚҚ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құрамына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басшылардың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орынбасарлары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педагог-психологтар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педагогтер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педагогтер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педагог-ассистенттер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педагог-кәсіби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берушілер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кіреді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k-KZ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ППҚҚ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басшыларының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орынбасарлары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үйлестіреді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мамандардың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жылдық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ұйымдарының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типімен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түрімен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міндеттерімен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айқындалады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64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443894" y="3573016"/>
            <a:ext cx="8238629" cy="2754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СЛУЖБЫ ПСИХОЛОГО-ПЕДАГОГИЧЕСКОГО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 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ОРГАНИЗАЦИЯХ ОБРАЗОВАНИЯ</a:t>
            </a:r>
          </a:p>
          <a:p>
            <a:endParaRPr lang="ru-RU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ru-RU" sz="1400" spc="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ru-RU" sz="1400" b="1" spc="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spc="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</a:t>
            </a:r>
            <a:r>
              <a:rPr lang="ru-RU" sz="1400" spc="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 этики;</a:t>
            </a:r>
          </a:p>
          <a:p>
            <a:pPr algn="just">
              <a:defRPr/>
            </a:pPr>
            <a:r>
              <a:rPr lang="ru-RU" sz="1400" spc="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400" spc="5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эмпатия</a:t>
            </a:r>
            <a:r>
              <a:rPr lang="ru-RU" sz="1400" spc="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уважение к личности обучающихся;</a:t>
            </a:r>
          </a:p>
          <a:p>
            <a:pPr algn="just">
              <a:defRPr/>
            </a:pPr>
            <a:r>
              <a:rPr lang="ru-RU" sz="1400" spc="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учет индивидуальных, возрастных особенностей и особых образовательных потребностей обучающихся;</a:t>
            </a:r>
          </a:p>
          <a:p>
            <a:pPr algn="just">
              <a:defRPr/>
            </a:pPr>
            <a:r>
              <a:rPr lang="ru-RU" sz="1400" spc="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интеграции психологических и педагогических знаний, применения основ педагогической психологии;</a:t>
            </a:r>
          </a:p>
          <a:p>
            <a:pPr algn="just">
              <a:defRPr/>
            </a:pPr>
            <a:r>
              <a:rPr lang="ru-RU" sz="1400" spc="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конфиденциальности информации с соблюдением прав и интересов обучающихся;</a:t>
            </a:r>
          </a:p>
          <a:p>
            <a:pPr algn="just">
              <a:defRPr/>
            </a:pPr>
            <a:r>
              <a:rPr lang="ru-RU" sz="1400" spc="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исключение возможности нанесения вреда здоровью, чести </a:t>
            </a:r>
            <a:r>
              <a:rPr lang="ru-RU" sz="1400" spc="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400" spc="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достоинству обучающихся;</a:t>
            </a:r>
          </a:p>
          <a:p>
            <a:pPr algn="just">
              <a:defRPr/>
            </a:pPr>
            <a:r>
              <a:rPr lang="ru-RU" sz="1400" spc="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 научности, комплексности, последовательности, по </a:t>
            </a:r>
            <a:r>
              <a:rPr lang="ru-RU" sz="1400" spc="5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этапности</a:t>
            </a:r>
            <a:r>
              <a:rPr lang="ru-RU" sz="1400" spc="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непрерывности психолого-педагогического сопровождения обучающихся в образовательном процессе.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66932" y="332656"/>
            <a:ext cx="8238629" cy="2754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ҰЙЫМДАРЫНДАҒЫ ПСИХОЛОГИЯЛЫҚ-ПЕДАГОГИКАЛЫҚ ҚОЛДАУ ҚЫЗМЕТІНІҢ ЖҰМЫС ПРИНЦИПТЕРІ</a:t>
            </a:r>
          </a:p>
          <a:p>
            <a:endParaRPr lang="ru-RU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arenR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кәсіби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әдепті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arenR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басына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эмпатия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құрмет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arenR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алушының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arenR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білімді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интеграциялау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негіздерін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arenR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мүдделерін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сақтай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құпиялылығы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arenR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денсаулығына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ар-намысы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қадір-қасиетіне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болғызбау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arenR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процесінде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қолдаудың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ғылымилығы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кешенділігі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бірізділігі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кезеңділігі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үздіксіздігі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ескеріле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асырылады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62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79512" y="3645024"/>
            <a:ext cx="8867443" cy="264687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СЛУЖБЫ ПСИХОЛОГО-ПЕДАГОГИЧЕСКОГО СОПРОВОЖДЕНИЯ</a:t>
            </a:r>
            <a:b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ОРГАНИЗАЦИЯХ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</a:p>
          <a:p>
            <a:endParaRPr lang="ru-RU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ru-RU" sz="1400" b="1" spc="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СППС</a:t>
            </a:r>
            <a:r>
              <a:rPr lang="ru-RU" sz="1400" spc="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диагностическое, консультативное, развивающее (коррекционное), психолого-педагогическое просвещение и организационно-методическое направления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1400" b="1" spc="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ПСИХОЛОГО-ПЕДАГОГИЧЕСКОЕ </a:t>
            </a:r>
            <a:r>
              <a:rPr lang="ru-RU" sz="1400" b="1" spc="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СОПРОВОЖДЕНИЕ ВКЛЮЧАЕТ:</a:t>
            </a:r>
          </a:p>
          <a:p>
            <a:pPr marL="342900" indent="-342900" algn="just">
              <a:buFontTx/>
              <a:buAutoNum type="arabicParenR"/>
              <a:defRPr/>
            </a:pPr>
            <a:r>
              <a:rPr lang="ru-RU" sz="1400" b="1" spc="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трудностей в обучении, воспитании и развитии </a:t>
            </a:r>
            <a:r>
              <a:rPr lang="ru-RU" sz="1400" spc="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оценку особых образовательных потребностей обучающихся, в том числе лиц (детей) с особыми образовательными потребностями;</a:t>
            </a:r>
          </a:p>
          <a:p>
            <a:pPr algn="just">
              <a:defRPr/>
            </a:pPr>
            <a:r>
              <a:rPr lang="ru-RU" sz="1400" spc="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400" spc="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b="1" spc="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консультативно-методическую помощь педагогам и семьям </a:t>
            </a:r>
            <a:r>
              <a:rPr lang="ru-RU" sz="1400" spc="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обучающихся, в том числе лицам (детям) с особыми образовательными потребностями;</a:t>
            </a:r>
          </a:p>
          <a:p>
            <a:pPr algn="just">
              <a:defRPr/>
            </a:pPr>
            <a:r>
              <a:rPr lang="ru-RU" sz="1400" spc="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400" spc="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b="1" spc="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социальных и психолого-педагогических условий </a:t>
            </a:r>
            <a:r>
              <a:rPr lang="ru-RU" sz="1400" spc="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успешного обучения, развития и социализации обучающихся, в том числе лиц (детей) с особыми образовательными потребностями.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79511" y="260648"/>
            <a:ext cx="8867444" cy="29956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ҰЙЫМДАРЫНДАҒЫ ПСИХОЛОГИЯЛЫҚ-ПЕДАГОГИКАЛЫҚ ҚОЛДАУ 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ҚЫЗМЕТІНІҢ ЖҰМЫСЫ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ru-RU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ППҚҚ бағыттары: </a:t>
            </a: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диагностикалық, консультативтік, дамыту (түзету), психологиялық-педагогикалық ағарту және ұйымдастыру-әдістемелік</a:t>
            </a:r>
          </a:p>
          <a:p>
            <a:pPr algn="just"/>
            <a:endParaRPr lang="kk-KZ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kk-KZ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СИХОЛОГИЯЛЫҚ-ПЕДАГОГИКАЛЫҚ ҚОЛДАУ МЫНАЛАРДЫ ҚАМТИДЫ: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1)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оқытудағы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тәрбиелеудегі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дамытудағы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қиындықтарды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2)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педагогтерге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отбасыларына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консультациялық-әдістемелік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3)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табысты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әлеуметтендіру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57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28873" y="3645024"/>
            <a:ext cx="8867443" cy="297004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ДЕЯТЕЛЬНОСТИ СЛУЖБЫ ПСИХОЛОГО-ПЕДАГОГИЧЕСКОГО СОПРОВОЖДЕНИЯ</a:t>
            </a:r>
            <a:b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ОРГАНИЗАЦИЯХ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– І этап</a:t>
            </a:r>
          </a:p>
          <a:p>
            <a:endParaRPr lang="ru-RU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издает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утверждает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СППС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Заместители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организуют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оценки образовательных потребностей обучающихся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регулируют взаимодействие воспитателей/педагогов, специалистов и родителей на этапе проведения оценки образовательных потребностей и в процессе психолого-педагогического сопровождения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обучающихся/воспитанников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 лиц (детей) с ООП</a:t>
            </a:r>
          </a:p>
          <a:p>
            <a:pPr algn="just" font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Классные руководители/кураторы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организуют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педагогов-предметников и родителей,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изучают социальную ситуацию развития ребенка совместно с социальным педагогом, создают условия для благоприятного эмоционально-психологического климата в урочное и внеурочное время. </a:t>
            </a:r>
          </a:p>
          <a:p>
            <a:pPr algn="just" font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изучают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способности, интересы, склонности и потребности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обучающихся, воспитанников, проводят мониторинг учебных достижений, консультируют родителей и иных законных представителей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28872" y="188640"/>
            <a:ext cx="8867444" cy="332398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ҰЙЫМДАРЫНДАҒЫ ПСИХОЛОГИЯЛЫҚ-ПЕДАГОГИКАЛЫҚ ҚОЛДАУ ҚЫЗМЕТІНІҢ ЖҰМЫС ҚАҒИДАЛАРЫ – І </a:t>
            </a:r>
            <a:r>
              <a:rPr lang="ru-RU" sz="1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arenR"/>
            </a:pP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Басшы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ППҚҚ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шығарады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бекітеді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rabicParenR"/>
            </a:pP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Басшының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орынбасарлары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беру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бар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ұйымдастырады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кезеңінде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педагогтердің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мамандардың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өкілдердің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іс-қимылын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реттейді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rabicParenR"/>
            </a:pP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жетекшілері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педагогтер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ата-аналардың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өкілдердің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іс-қимылын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ұйымдастырады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педагогімен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зерделейді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қолайлы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эмоционалдық-психологиялық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ахуал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arenR"/>
            </a:pP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Педагогтер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қабілеттерін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мүдделерін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бейімділігі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зерделейді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меңгерудегі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қиындықтарын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жетістіктеріне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мониторинг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жүргізеді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15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07506" y="3717032"/>
            <a:ext cx="8867443" cy="2754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ДЕЯТЕЛЬНОСТИ СЛУЖБЫ ПСИХОЛОГО-ПЕДАГОГИЧЕСКОГО СОПРОВОЖДЕНИЯ</a:t>
            </a:r>
            <a:b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ОРГАНИЗАЦИЯХ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– І этап</a:t>
            </a:r>
          </a:p>
          <a:p>
            <a:endParaRPr lang="ru-RU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Педагоги-психологи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оказывают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психолого-педагогическое сопровождение обучающимся/воспитанникам, в том числе лицам (детям) с ООП в форме консультаций, индивидуальных, подгрупповых и групповых развивающих занятий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оказывают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консультативную помощь и психологическую поддержку обучающимся, воспитанникам, педагогам, родителям или иным законным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представителям;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выявляют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интересы и потребности обучающихся и воспитанников,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задачи, формы, методы социально-педагогической работы, способы решения личных и социальных проблем ребенка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принимают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меры по социальной защите и социальной помощи в реализации прав и свобод личности обучающихся, воспитанников,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мер по воспитанию, образованию, развитию и социальной защите обучающихся, воспитанников в организациях образования и по месту жительства, обеспечивающих адаптацию личности к жизни в обществе.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21751" y="188640"/>
            <a:ext cx="8867444" cy="332398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ҰЙЫМДАРЫНДАҒЫ ПСИХОЛОГИЯЛЫҚ-ПЕДАГОГИКАЛЫҚ ҚОЛДАУ ҚЫЗМЕТІНІҢ ЖҰМЫС ҚАҒИДАЛАРЫ</a:t>
            </a:r>
          </a:p>
          <a:p>
            <a:pPr algn="just"/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психологтар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қатысады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жеке-дамыту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әзірлейді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консультациялар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кіші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топтық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топтық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сабақтары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нысанында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іс-әрекетіндегі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қиындықтарға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проблемаларды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шешуде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педагогтерге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консультациялық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педагогтер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мүдделері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әлеуметтік-педагогикалық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нысандарын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проблемаларын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тәсілдерін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айқындайды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бостандықтарын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асыруда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шаралар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қабылдайды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тұрғылықты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қоғамдағы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шаралар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кешенін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асырады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1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116632"/>
            <a:ext cx="8424936" cy="34901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600" b="1" dirty="0"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 беру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ұйымының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сүйемелдеу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қызметінің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нормативтік-құқықтық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базасы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Қазақстан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Әділет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АҚ-да және білім беру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веб-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сайтында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қолжетімді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нормативтік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құжаттардың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электрондық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форматын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пайдалануға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Қазақстан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Бала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құқықтары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конвенция.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«Қазақстан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Республикасындағы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құқықтары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Қазақстан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Заңы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Қазақстан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Конституциясы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Неке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отбасы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Қазақстан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Білім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заңы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Қазақстан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педагог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мәртебесі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заңы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3690188"/>
            <a:ext cx="8421804" cy="313932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Нормативная база для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службы психолого-педагогического сопровождения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организации образования.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Допустимо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использование электронного формата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Нормативно-правовых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документов,  находящихся в свободном доступе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Әділет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РК и  на сайте организации образования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Конвенция  о правах ребенка РК.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Закон РК  «О правах ребенка в Республике Казахстан»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 Конституция РК.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Закон о браке и семье.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Закон об образовании РК.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Закон о статусе педагога РК.</a:t>
            </a:r>
          </a:p>
        </p:txBody>
      </p:sp>
    </p:spTree>
    <p:extLst>
      <p:ext uri="{BB962C8B-B14F-4D97-AF65-F5344CB8AC3E}">
        <p14:creationId xmlns:p14="http://schemas.microsoft.com/office/powerpoint/2010/main" val="34165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ДК 23-25 первый лист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5" y="1124744"/>
            <a:ext cx="4676225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esktop\Комплексный план тит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4032448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175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3709</TotalTime>
  <Words>2257</Words>
  <Application>Microsoft Office PowerPoint</Application>
  <PresentationFormat>Экран (4:3)</PresentationFormat>
  <Paragraphs>206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Calibri</vt:lpstr>
      <vt:lpstr>Georgia</vt:lpstr>
      <vt:lpstr>Times New Roman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132</cp:revision>
  <cp:lastPrinted>2025-08-20T13:30:06Z</cp:lastPrinted>
  <dcterms:created xsi:type="dcterms:W3CDTF">2023-08-29T03:34:04Z</dcterms:created>
  <dcterms:modified xsi:type="dcterms:W3CDTF">2025-09-04T05:53:35Z</dcterms:modified>
</cp:coreProperties>
</file>